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311" r:id="rId4"/>
    <p:sldId id="325" r:id="rId5"/>
    <p:sldId id="326" r:id="rId6"/>
    <p:sldId id="327" r:id="rId7"/>
    <p:sldId id="328" r:id="rId8"/>
    <p:sldId id="308" r:id="rId9"/>
    <p:sldId id="329" r:id="rId10"/>
    <p:sldId id="302" r:id="rId11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04" y="-34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6343" y="4990802"/>
            <a:ext cx="183543" cy="19380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4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AU" dirty="0" smtClean="0"/>
              <a:t>Latent Topics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</a:t>
            </a:r>
            <a:r>
              <a:rPr lang="en-US" dirty="0" err="1" smtClean="0"/>
              <a:t>nltk</a:t>
            </a:r>
            <a:r>
              <a:rPr lang="en-US" dirty="0" smtClean="0"/>
              <a:t> Text object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Text.concordance</a:t>
            </a:r>
            <a:r>
              <a:rPr lang="en-US" dirty="0" smtClean="0"/>
              <a:t>(</a:t>
            </a:r>
            <a:r>
              <a:rPr lang="en-US" dirty="0" err="1" smtClean="0"/>
              <a:t>search_term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Text.similar</a:t>
            </a:r>
            <a:r>
              <a:rPr lang="en-US" dirty="0" smtClean="0"/>
              <a:t>(</a:t>
            </a:r>
            <a:r>
              <a:rPr lang="en-US" dirty="0" err="1" smtClean="0"/>
              <a:t>search_term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Text.common_contexts</a:t>
            </a:r>
            <a:r>
              <a:rPr lang="en-US" dirty="0" smtClean="0"/>
              <a:t>(</a:t>
            </a:r>
            <a:r>
              <a:rPr lang="en-US" dirty="0" err="1" smtClean="0"/>
              <a:t>search_terms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Text.dispersion_plot</a:t>
            </a:r>
            <a:r>
              <a:rPr lang="en-US" dirty="0" smtClean="0"/>
              <a:t>(</a:t>
            </a:r>
            <a:r>
              <a:rPr lang="en-US" dirty="0" err="1" smtClean="0"/>
              <a:t>search_terms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91439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dirty="0" smtClean="0"/>
              <a:t>Natural </a:t>
            </a:r>
            <a:r>
              <a:rPr dirty="0"/>
              <a:t>Language </a:t>
            </a:r>
            <a:r>
              <a:rPr dirty="0" smtClean="0"/>
              <a:t>Processing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Latent </a:t>
            </a:r>
            <a:r>
              <a:rPr lang="en-AU" sz="6000" dirty="0" err="1" smtClean="0"/>
              <a:t>Dirichlet</a:t>
            </a:r>
            <a:r>
              <a:rPr lang="en-AU" sz="6000" dirty="0" smtClean="0"/>
              <a:t> Allocation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9025210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Stemming, lemmatization,</a:t>
            </a:r>
            <a:br>
              <a:rPr lang="en-AU" sz="6000" dirty="0" smtClean="0"/>
            </a:br>
            <a:r>
              <a:rPr lang="en-AU" sz="6000" dirty="0" smtClean="0"/>
              <a:t>Synonyms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82731578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STEMMING/ </a:t>
            </a:r>
            <a:r>
              <a:rPr lang="en-US" dirty="0" smtClean="0"/>
              <a:t>LEMMATIZATION / SIMILARITY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LinkedIn sees 6,000+ variations on the job title, “Software Engineer” </a:t>
            </a:r>
          </a:p>
          <a:p>
            <a:r>
              <a:rPr lang="en-US" dirty="0" smtClean="0"/>
              <a:t>They </a:t>
            </a:r>
            <a:r>
              <a:rPr lang="en-US" dirty="0"/>
              <a:t>see 8,000+ variations on the company, “IBM” </a:t>
            </a:r>
          </a:p>
          <a:p>
            <a:endParaRPr lang="en-US" dirty="0" smtClean="0"/>
          </a:p>
          <a:p>
            <a:pPr marL="40639" indent="0">
              <a:buNone/>
            </a:pPr>
            <a:r>
              <a:rPr lang="en-US" dirty="0"/>
              <a:t>They have to recognize all of these and understand they are the same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04022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/>
              <a:t>On a smaller scale, it is </a:t>
            </a:r>
            <a:r>
              <a:rPr lang="en-US" dirty="0" smtClean="0"/>
              <a:t>occasionally useful </a:t>
            </a:r>
            <a:r>
              <a:rPr lang="en-US" dirty="0"/>
              <a:t>to strip away conjugations and other modifiers: </a:t>
            </a:r>
          </a:p>
          <a:p>
            <a:pPr marL="40639" indent="0" algn="ctr">
              <a:buNone/>
            </a:pPr>
            <a:r>
              <a:rPr lang="en-US" b="0" i="1" dirty="0"/>
              <a:t>science, scientist </a:t>
            </a:r>
            <a:r>
              <a:rPr lang="en-US" i="1" dirty="0"/>
              <a:t>→ </a:t>
            </a:r>
            <a:r>
              <a:rPr lang="en-US" i="1" dirty="0" err="1"/>
              <a:t>scien</a:t>
            </a:r>
            <a:r>
              <a:rPr lang="en-US" i="1" dirty="0"/>
              <a:t> </a:t>
            </a:r>
            <a:endParaRPr lang="en-US" i="1" dirty="0" smtClean="0"/>
          </a:p>
          <a:p>
            <a:pPr marL="40639" indent="0" algn="ctr">
              <a:buNone/>
            </a:pPr>
            <a:r>
              <a:rPr lang="en-US" b="0" i="1" dirty="0" smtClean="0"/>
              <a:t>swim</a:t>
            </a:r>
            <a:r>
              <a:rPr lang="en-US" b="0" i="1" dirty="0"/>
              <a:t>, swimming, swimmer </a:t>
            </a:r>
            <a:r>
              <a:rPr lang="en-US" i="1" dirty="0"/>
              <a:t>→ swim </a:t>
            </a: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 smtClean="0"/>
              <a:t>The </a:t>
            </a:r>
            <a:r>
              <a:rPr lang="en-US" dirty="0"/>
              <a:t>resulting text is often unreadable, but retains semantic </a:t>
            </a:r>
            <a:r>
              <a:rPr lang="en-US" dirty="0" smtClean="0"/>
              <a:t>content.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 err="1" smtClean="0"/>
              <a:t>spaCy</a:t>
            </a:r>
            <a:r>
              <a:rPr lang="en-US" dirty="0" smtClean="0"/>
              <a:t> has no stemmer, but NLTK has two (Porter and Snowball).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1077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 have a lemma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nltk.stem.snowball.SnowballStemmer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Stemmer = </a:t>
            </a:r>
            <a:r>
              <a:rPr lang="en-US" b="0" dirty="0" err="1" smtClean="0">
                <a:latin typeface="Courier New"/>
                <a:cs typeface="Courier New"/>
              </a:rPr>
              <a:t>SnowballStemmer</a:t>
            </a:r>
            <a:r>
              <a:rPr lang="en-US" b="0" dirty="0" smtClean="0">
                <a:latin typeface="Courier New"/>
                <a:cs typeface="Courier New"/>
              </a:rPr>
              <a:t>(“</a:t>
            </a:r>
            <a:r>
              <a:rPr lang="en-US" b="0" dirty="0" err="1" smtClean="0">
                <a:latin typeface="Courier New"/>
                <a:cs typeface="Courier New"/>
              </a:rPr>
              <a:t>english</a:t>
            </a:r>
            <a:r>
              <a:rPr lang="en-US" b="0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Stemmer.stem</a:t>
            </a:r>
            <a:r>
              <a:rPr lang="en-US" b="0" dirty="0" smtClean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  <a:p>
            <a:r>
              <a:rPr lang="en-US" dirty="0" smtClean="0"/>
              <a:t>Porter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nltk.stem.snowball.PorterStemmer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Stemmer </a:t>
            </a:r>
            <a:r>
              <a:rPr lang="en-US" b="0" dirty="0" smtClean="0">
                <a:latin typeface="Courier New"/>
                <a:cs typeface="Courier New"/>
              </a:rPr>
              <a:t>= </a:t>
            </a:r>
            <a:r>
              <a:rPr lang="en-US" b="0" dirty="0" err="1" smtClean="0">
                <a:latin typeface="Courier New"/>
                <a:cs typeface="Courier New"/>
              </a:rPr>
              <a:t>PorterStemmer</a:t>
            </a:r>
            <a:r>
              <a:rPr lang="en-US" b="0" dirty="0">
                <a:latin typeface="Courier New"/>
                <a:cs typeface="Courier New"/>
              </a:rPr>
              <a:t>(“</a:t>
            </a:r>
            <a:r>
              <a:rPr lang="en-US" b="0" dirty="0" err="1">
                <a:latin typeface="Courier New"/>
                <a:cs typeface="Courier New"/>
              </a:rPr>
              <a:t>english</a:t>
            </a:r>
            <a:r>
              <a:rPr lang="en-US" b="0" dirty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Stemmer.stem</a:t>
            </a:r>
            <a:r>
              <a:rPr lang="en-US" b="0" dirty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96126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 smtClean="0"/>
              <a:t>synsets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</a:t>
            </a:r>
            <a:r>
              <a:rPr lang="en-US" b="0" dirty="0" smtClean="0">
                <a:latin typeface="Courier New"/>
                <a:cs typeface="Courier New"/>
              </a:rPr>
              <a:t>mport </a:t>
            </a:r>
            <a:r>
              <a:rPr lang="en-US" b="0" dirty="0" err="1" smtClean="0">
                <a:latin typeface="Courier New"/>
                <a:cs typeface="Courier New"/>
              </a:rPr>
              <a:t>nltk.corpus.wordnet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 = </a:t>
            </a:r>
            <a:r>
              <a:rPr lang="en-US" b="0" dirty="0" err="1" smtClean="0">
                <a:latin typeface="Courier New"/>
                <a:cs typeface="Courier New"/>
              </a:rPr>
              <a:t>wordnet.synsets</a:t>
            </a:r>
            <a:r>
              <a:rPr lang="en-US" b="0" dirty="0" smtClean="0">
                <a:latin typeface="Courier New"/>
                <a:cs typeface="Courier New"/>
              </a:rPr>
              <a:t>(“car”)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rint [</a:t>
            </a:r>
            <a:r>
              <a:rPr lang="en-US" b="0" dirty="0" err="1" smtClean="0">
                <a:latin typeface="Courier New"/>
                <a:cs typeface="Courier New"/>
              </a:rPr>
              <a:t>x.lemma_names</a:t>
            </a:r>
            <a:r>
              <a:rPr lang="en-US" b="0" dirty="0" smtClean="0">
                <a:latin typeface="Courier New"/>
                <a:cs typeface="Courier New"/>
              </a:rPr>
              <a:t>() for x in S]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print [</a:t>
            </a:r>
            <a:r>
              <a:rPr lang="en-US" b="0" dirty="0" err="1" smtClean="0">
                <a:latin typeface="Courier New"/>
                <a:cs typeface="Courier New"/>
              </a:rPr>
              <a:t>x.definition</a:t>
            </a:r>
            <a:r>
              <a:rPr lang="en-US" b="0" dirty="0" smtClean="0">
                <a:latin typeface="Courier New"/>
                <a:cs typeface="Courier New"/>
              </a:rPr>
              <a:t>() </a:t>
            </a:r>
            <a:r>
              <a:rPr lang="en-US" b="0" dirty="0">
                <a:latin typeface="Courier New"/>
                <a:cs typeface="Courier New"/>
              </a:rPr>
              <a:t>for x in S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Parent_Concepts</a:t>
            </a:r>
            <a:r>
              <a:rPr lang="en-US" b="0" dirty="0" smtClean="0">
                <a:latin typeface="Courier New"/>
                <a:cs typeface="Courier New"/>
              </a:rPr>
              <a:t> = S[0].</a:t>
            </a:r>
            <a:r>
              <a:rPr lang="en-US" b="0" dirty="0" err="1" smtClean="0">
                <a:latin typeface="Courier New"/>
                <a:cs typeface="Courier New"/>
              </a:rPr>
              <a:t>hypernyms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Child_Concepts</a:t>
            </a:r>
            <a:r>
              <a:rPr lang="en-US" b="0" dirty="0" smtClean="0">
                <a:latin typeface="Courier New"/>
                <a:cs typeface="Courier New"/>
              </a:rPr>
              <a:t> = S[0].hyponyms()</a:t>
            </a:r>
          </a:p>
          <a:p>
            <a:pPr marL="40639" indent="0">
              <a:buNone/>
            </a:pP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Synset1.lower_common_hypernyms(Synset2)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Synset1.path_similarity(Synset2)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49491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686136612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264</Words>
  <Application>Microsoft Macintosh PowerPoint</Application>
  <PresentationFormat>Custom</PresentationFormat>
  <Paragraphs>56</Paragraphs>
  <Slides>10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White</vt:lpstr>
      <vt:lpstr>DATA SCIENCE 10 WEEK PART TIME COURSE  Latent Topics</vt:lpstr>
      <vt:lpstr>AGENDA</vt:lpstr>
      <vt:lpstr>Latent Dirichlet Allocation</vt:lpstr>
      <vt:lpstr>Stemming, lemmatization, Synonyms</vt:lpstr>
      <vt:lpstr>STEMMING/ LEMMATIZATION / SIMILARITY  </vt:lpstr>
      <vt:lpstr>STEMMING </vt:lpstr>
      <vt:lpstr>Tokens have a lemma form</vt:lpstr>
      <vt:lpstr>WordNet synsets</vt:lpstr>
      <vt:lpstr>Mini-LAB How the authors used words</vt:lpstr>
      <vt:lpstr>Interesting nltk Text object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41</cp:revision>
  <dcterms:modified xsi:type="dcterms:W3CDTF">2017-04-03T11:37:01Z</dcterms:modified>
</cp:coreProperties>
</file>